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  <p:sldMasterId id="2147483697" r:id="rId2"/>
  </p:sldMasterIdLst>
  <p:notesMasterIdLst>
    <p:notesMasterId r:id="rId4"/>
  </p:notesMasterIdLst>
  <p:handoutMasterIdLst>
    <p:handoutMasterId r:id="rId5"/>
  </p:handoutMasterIdLst>
  <p:sldIdLst>
    <p:sldId id="976" r:id="rId3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00"/>
    <a:srgbClr val="009999"/>
    <a:srgbClr val="002B82"/>
    <a:srgbClr val="003399"/>
    <a:srgbClr val="1A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5220" autoAdjust="0"/>
  </p:normalViewPr>
  <p:slideViewPr>
    <p:cSldViewPr snapToGrid="0">
      <p:cViewPr varScale="1">
        <p:scale>
          <a:sx n="108" d="100"/>
          <a:sy n="108" d="100"/>
        </p:scale>
        <p:origin x="186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60E0C4-97EF-4EC1-B94F-E57CCA484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FBDFD-5F78-4FD1-AB57-CCFEAE40F6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04081A2-F50F-4CF5-93F7-29D53A1107EF}" type="datetimeFigureOut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5A3FD7-D169-4F8D-9416-530146A10E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0DB501-B47D-47EF-AE25-7A816E9A65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9" y="8772669"/>
            <a:ext cx="3037840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B315E94-A695-47CE-92F0-99CF4BA98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040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5196EFD0-9E4F-4D85-927A-35F938F4F647}" type="datetimeFigureOut">
              <a:rPr lang="en-US" smtClean="0"/>
              <a:t>10/3/2022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9AD06C4C-295C-40F0-959D-08C1151F0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182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2" y="3085765"/>
            <a:ext cx="8296414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B8B014-E6DA-4A62-A2B5-350462C66D6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1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61ED-2F41-4078-A755-5E66D687D8C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8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8F130-B61D-4DD1-8C97-F5C8FCC0F88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95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id="{7B99CD84-588C-4BFC-9970-CEA6F38BA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22988"/>
            <a:ext cx="9144000" cy="7350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 eaLnBrk="0" hangingPunct="0">
              <a:defRPr sz="1200" b="1">
                <a:solidFill>
                  <a:srgbClr val="FFFFFF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en-US" altLang="en-US" sz="1800" dirty="0">
              <a:cs typeface="+mn-cs"/>
            </a:endParaRPr>
          </a:p>
        </p:txBody>
      </p:sp>
      <p:sp>
        <p:nvSpPr>
          <p:cNvPr id="5027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484189" y="611190"/>
            <a:ext cx="8159750" cy="604837"/>
          </a:xfrm>
        </p:spPr>
        <p:txBody>
          <a:bodyPr/>
          <a:lstStyle>
            <a:lvl1pPr eaLnBrk="0" hangingPunct="0">
              <a:lnSpc>
                <a:spcPct val="11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27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8951" y="2754313"/>
            <a:ext cx="8154988" cy="304800"/>
          </a:xfrm>
          <a:ln algn="ctr"/>
        </p:spPr>
        <p:txBody>
          <a:bodyPr/>
          <a:lstStyle>
            <a:lvl1pPr marL="0" indent="0" eaLnBrk="0" hangingPunct="0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D2EBB2-78E7-43CE-8A21-67267ADBDD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913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942C64B-BFCC-4BEA-8185-4C8C0DF4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DC90EF-7F82-47E1-8919-A12D535FE5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793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346"/>
            <a:ext cx="7772400" cy="3385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7B363B-88E4-4268-8269-3D609392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741E58-A0D7-4F6E-9D1F-E88B8C1C0D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510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189" y="1601790"/>
            <a:ext cx="4003675" cy="2671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4" y="1601790"/>
            <a:ext cx="4003675" cy="2671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296B5-2514-41E3-8894-C2AD9A137C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7998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6166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2346"/>
            <a:ext cx="4040188" cy="8125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3206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62346"/>
            <a:ext cx="4041775" cy="8125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206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E2E53-4964-4EC6-B11F-18A5698869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1560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E020FC-6FC5-4449-B32F-B391CF101D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2647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298B66-7BF4-4CF1-8898-E0CBE7A49B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1440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9548"/>
            <a:ext cx="3008313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0654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236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79FA6-F078-4F03-AB1D-C7CF4DB145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627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A6F2-4F80-408C-B716-5B4BAA66D19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91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9562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0395" y="621829"/>
            <a:ext cx="5486400" cy="541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236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CCDC0-8D77-42AB-A415-BEA7BA36C8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0864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6194" y="1601790"/>
            <a:ext cx="5807744" cy="18466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40D1D-0912-4968-AE90-5EAE172E77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2045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944" y="611190"/>
            <a:ext cx="1384995" cy="2605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2411" y="611190"/>
            <a:ext cx="2659190" cy="2605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5C8F2-7C19-43D2-A8D4-4B78FBE6AC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0451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84189" y="611190"/>
            <a:ext cx="8159750" cy="18466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32D68B-1E7D-4843-91BC-300BB2BED6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405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ADAD55-23E3-4F1D-8E81-68DD5F8A0DBC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9B5-CEBD-4389-9E97-86DEAE0DC00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97AF-082E-4210-8182-E965F2BB8F62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4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C7A0-AAB2-42CC-A710-F1FFF98B842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8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1CC1-56FF-4EC5-8F4A-BA6C8A36026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8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06756B-E96E-40A6-83F5-137E0C19447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5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92F3-8DD7-4C5A-9CEE-425D3D296A04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6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47407BD-B789-4D54-8F13-FD1EC48FCDB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229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EE86A01E-D588-4737-87D3-64A2D446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22988"/>
            <a:ext cx="9144000" cy="7350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 eaLnBrk="0" hangingPunct="0">
              <a:defRPr sz="1200" b="1">
                <a:solidFill>
                  <a:srgbClr val="FFFFFF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rgbClr val="FFFFFF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FFFFFF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en-US" altLang="en-US" sz="1200" dirty="0">
              <a:cs typeface="+mn-cs"/>
            </a:endParaRPr>
          </a:p>
        </p:txBody>
      </p:sp>
      <p:pic>
        <p:nvPicPr>
          <p:cNvPr id="4099" name="Picture 14">
            <a:extLst>
              <a:ext uri="{FF2B5EF4-FFF2-40B4-BE49-F238E27FC236}">
                <a16:creationId xmlns:a16="http://schemas.microsoft.com/office/drawing/2014/main" id="{E2AD4D92-2872-4C64-A787-B00CA4D25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75"/>
            <a:ext cx="9144000" cy="58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2F9AB1D3-4F2B-4E71-AAE1-D04B612AE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189" y="611188"/>
            <a:ext cx="815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7137D20D-D514-46A4-9928-17DA40B4C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9" y="1601790"/>
            <a:ext cx="81597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9449D8-3EC5-4D33-B44C-9C6C4F9B1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32AA-2A44-4023-9311-1AC71DCAAD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789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14300" algn="l"/>
          <a:tab pos="6400800" algn="r"/>
        </a:tabLst>
        <a:defRPr sz="3000">
          <a:solidFill>
            <a:srgbClr val="23446D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23446D"/>
          </a:solidFill>
          <a:latin typeface="+mn-lt"/>
          <a:ea typeface="+mn-ea"/>
          <a:cs typeface="+mn-cs"/>
        </a:defRPr>
      </a:lvl1pPr>
      <a:lvl2pPr marL="687388" indent="-285750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SzPct val="90000"/>
        <a:buFont typeface="Times" panose="02020603050405020304" pitchFamily="18" charset="0"/>
        <a:buChar char="–"/>
        <a:defRPr sz="2800">
          <a:solidFill>
            <a:srgbClr val="23446D"/>
          </a:solidFill>
          <a:latin typeface="+mn-lt"/>
        </a:defRPr>
      </a:lvl2pPr>
      <a:lvl3pPr marL="1079500" indent="-277813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har char="•"/>
        <a:defRPr sz="1600">
          <a:solidFill>
            <a:srgbClr val="23446D"/>
          </a:solidFill>
          <a:latin typeface="+mn-lt"/>
        </a:defRPr>
      </a:lvl3pPr>
      <a:lvl4pPr marL="1481138" indent="-287338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har char="–"/>
        <a:defRPr sz="1400">
          <a:solidFill>
            <a:srgbClr val="23446D"/>
          </a:solidFill>
          <a:latin typeface="+mn-lt"/>
        </a:defRPr>
      </a:lvl4pPr>
      <a:lvl5pPr marL="1873250" indent="-277813" algn="l" rtl="0" eaLnBrk="0" fontAlgn="base" hangingPunct="0">
        <a:lnSpc>
          <a:spcPct val="110000"/>
        </a:lnSpc>
        <a:spcBef>
          <a:spcPct val="30000"/>
        </a:spcBef>
        <a:spcAft>
          <a:spcPct val="0"/>
        </a:spcAft>
        <a:buChar char="»"/>
        <a:defRPr sz="1200">
          <a:solidFill>
            <a:srgbClr val="23446D"/>
          </a:solidFill>
          <a:latin typeface="+mn-lt"/>
        </a:defRPr>
      </a:lvl5pPr>
      <a:lvl6pPr marL="2330450" indent="-277813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1200">
          <a:solidFill>
            <a:srgbClr val="23446D"/>
          </a:solidFill>
          <a:latin typeface="+mn-lt"/>
        </a:defRPr>
      </a:lvl6pPr>
      <a:lvl7pPr marL="2787650" indent="-277813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1200">
          <a:solidFill>
            <a:srgbClr val="23446D"/>
          </a:solidFill>
          <a:latin typeface="+mn-lt"/>
        </a:defRPr>
      </a:lvl7pPr>
      <a:lvl8pPr marL="3244850" indent="-277813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1200">
          <a:solidFill>
            <a:srgbClr val="23446D"/>
          </a:solidFill>
          <a:latin typeface="+mn-lt"/>
        </a:defRPr>
      </a:lvl8pPr>
      <a:lvl9pPr marL="3702050" indent="-277813" algn="l" rtl="0" fontAlgn="base">
        <a:lnSpc>
          <a:spcPct val="110000"/>
        </a:lnSpc>
        <a:spcBef>
          <a:spcPct val="30000"/>
        </a:spcBef>
        <a:spcAft>
          <a:spcPct val="0"/>
        </a:spcAft>
        <a:buChar char="»"/>
        <a:defRPr sz="1200">
          <a:solidFill>
            <a:srgbClr val="2344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6C9679-2BE3-4AE2-9EE5-3E31269ED656}"/>
              </a:ext>
            </a:extLst>
          </p:cNvPr>
          <p:cNvCxnSpPr>
            <a:cxnSpLocks/>
          </p:cNvCxnSpPr>
          <p:nvPr/>
        </p:nvCxnSpPr>
        <p:spPr>
          <a:xfrm>
            <a:off x="499364" y="6623087"/>
            <a:ext cx="2633961" cy="0"/>
          </a:xfrm>
          <a:prstGeom prst="line">
            <a:avLst/>
          </a:prstGeom>
          <a:ln w="95250" cap="sq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42364A-1BD7-4E6E-A75C-9BDF21FB4198}"/>
              </a:ext>
            </a:extLst>
          </p:cNvPr>
          <p:cNvCxnSpPr>
            <a:cxnSpLocks/>
          </p:cNvCxnSpPr>
          <p:nvPr/>
        </p:nvCxnSpPr>
        <p:spPr>
          <a:xfrm>
            <a:off x="6027938" y="6623432"/>
            <a:ext cx="2592280" cy="0"/>
          </a:xfrm>
          <a:prstGeom prst="line">
            <a:avLst/>
          </a:prstGeom>
          <a:ln w="95250" cap="sq">
            <a:solidFill>
              <a:schemeClr val="bg2">
                <a:lumMod val="7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D7B9587-084C-40E4-BFAC-DC8328FDC0CA}"/>
              </a:ext>
            </a:extLst>
          </p:cNvPr>
          <p:cNvSpPr txBox="1"/>
          <p:nvPr/>
        </p:nvSpPr>
        <p:spPr>
          <a:xfrm>
            <a:off x="446097" y="598886"/>
            <a:ext cx="8245142" cy="2539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95000"/>
                  </a:schemeClr>
                </a:solidFill>
              </a:rPr>
              <a:t>    BUDGET                                      								                                   FISCAL YEAR 2023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8841A7-611B-4147-810B-4C003E9D0692}"/>
              </a:ext>
            </a:extLst>
          </p:cNvPr>
          <p:cNvSpPr txBox="1"/>
          <p:nvPr/>
        </p:nvSpPr>
        <p:spPr>
          <a:xfrm>
            <a:off x="468320" y="758532"/>
            <a:ext cx="8191875" cy="481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1600" b="1" u="sng" dirty="0">
                <a:solidFill>
                  <a:srgbClr val="000000"/>
                </a:solidFill>
                <a:ea typeface="Calibri" panose="020F0502020204030204" pitchFamily="34" charset="0"/>
              </a:rPr>
              <a:t>STATEMENT OF REVENUE &amp; EXPENSE</a:t>
            </a:r>
            <a:endParaRPr lang="en-US" sz="900" b="1" u="sng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900" b="1" i="1" dirty="0">
                <a:solidFill>
                  <a:srgbClr val="000000"/>
                </a:solidFill>
                <a:ea typeface="Calibri" panose="020F0502020204030204" pitchFamily="34" charset="0"/>
              </a:rPr>
              <a:t>(In Thousands)</a:t>
            </a:r>
          </a:p>
          <a:p>
            <a:pPr algn="ctr">
              <a:lnSpc>
                <a:spcPct val="120000"/>
              </a:lnSpc>
            </a:pPr>
            <a:endParaRPr lang="en-US" sz="1400" b="1" u="sng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C8DF35-8634-4FBD-B49D-FF620EDA1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835" y="253420"/>
            <a:ext cx="1715404" cy="33591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B0DE3A-51C1-48BB-9AD5-15DE49BCEAF6}"/>
              </a:ext>
            </a:extLst>
          </p:cNvPr>
          <p:cNvCxnSpPr>
            <a:cxnSpLocks/>
          </p:cNvCxnSpPr>
          <p:nvPr/>
        </p:nvCxnSpPr>
        <p:spPr>
          <a:xfrm>
            <a:off x="3272041" y="6623087"/>
            <a:ext cx="2604969" cy="0"/>
          </a:xfrm>
          <a:prstGeom prst="line">
            <a:avLst/>
          </a:prstGeom>
          <a:ln w="95250" cap="sq">
            <a:solidFill>
              <a:srgbClr val="0099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3F29E63-4281-4DC9-99E2-F04EA84F0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303" y="1288027"/>
            <a:ext cx="5810865" cy="527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574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0">
      <a:dk1>
        <a:srgbClr val="006666"/>
      </a:dk1>
      <a:lt1>
        <a:sysClr val="window" lastClr="FFFFFF"/>
      </a:lt1>
      <a:dk2>
        <a:srgbClr val="006666"/>
      </a:dk2>
      <a:lt2>
        <a:srgbClr val="EBEBEB"/>
      </a:lt2>
      <a:accent1>
        <a:srgbClr val="006666"/>
      </a:accent1>
      <a:accent2>
        <a:srgbClr val="008080"/>
      </a:accent2>
      <a:accent3>
        <a:srgbClr val="009999"/>
      </a:accent3>
      <a:accent4>
        <a:srgbClr val="969FA7"/>
      </a:accent4>
      <a:accent5>
        <a:srgbClr val="33CCCC"/>
      </a:accent5>
      <a:accent6>
        <a:srgbClr val="7DE1D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2_Title with photo">
  <a:themeElements>
    <a:clrScheme name="2_Title with photo 1">
      <a:dk1>
        <a:srgbClr val="000000"/>
      </a:dk1>
      <a:lt1>
        <a:srgbClr val="FEFEFE"/>
      </a:lt1>
      <a:dk2>
        <a:srgbClr val="004877"/>
      </a:dk2>
      <a:lt2>
        <a:srgbClr val="F29728"/>
      </a:lt2>
      <a:accent1>
        <a:srgbClr val="8BC876"/>
      </a:accent1>
      <a:accent2>
        <a:srgbClr val="DAC34E"/>
      </a:accent2>
      <a:accent3>
        <a:srgbClr val="AAB1BD"/>
      </a:accent3>
      <a:accent4>
        <a:srgbClr val="D9D9D9"/>
      </a:accent4>
      <a:accent5>
        <a:srgbClr val="C4E0BD"/>
      </a:accent5>
      <a:accent6>
        <a:srgbClr val="C5B046"/>
      </a:accent6>
      <a:hlink>
        <a:srgbClr val="7DA7CB"/>
      </a:hlink>
      <a:folHlink>
        <a:srgbClr val="867873"/>
      </a:folHlink>
    </a:clrScheme>
    <a:fontScheme name="2_Title with pho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Title with photo 1">
        <a:dk1>
          <a:srgbClr val="000000"/>
        </a:dk1>
        <a:lt1>
          <a:srgbClr val="FEFEFE"/>
        </a:lt1>
        <a:dk2>
          <a:srgbClr val="004877"/>
        </a:dk2>
        <a:lt2>
          <a:srgbClr val="F29728"/>
        </a:lt2>
        <a:accent1>
          <a:srgbClr val="8BC876"/>
        </a:accent1>
        <a:accent2>
          <a:srgbClr val="DAC34E"/>
        </a:accent2>
        <a:accent3>
          <a:srgbClr val="AAB1BD"/>
        </a:accent3>
        <a:accent4>
          <a:srgbClr val="D9D9D9"/>
        </a:accent4>
        <a:accent5>
          <a:srgbClr val="C4E0BD"/>
        </a:accent5>
        <a:accent6>
          <a:srgbClr val="C5B046"/>
        </a:accent6>
        <a:hlink>
          <a:srgbClr val="7DA7CB"/>
        </a:hlink>
        <a:folHlink>
          <a:srgbClr val="8678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FEFE"/>
    </a:lt1>
    <a:dk2>
      <a:srgbClr val="004877"/>
    </a:dk2>
    <a:lt2>
      <a:srgbClr val="E79633"/>
    </a:lt2>
    <a:accent1>
      <a:srgbClr val="A8D598"/>
    </a:accent1>
    <a:accent2>
      <a:srgbClr val="CBB95C"/>
    </a:accent2>
    <a:accent3>
      <a:srgbClr val="AAB1BD"/>
    </a:accent3>
    <a:accent4>
      <a:srgbClr val="D9D9D9"/>
    </a:accent4>
    <a:accent5>
      <a:srgbClr val="D1E7CA"/>
    </a:accent5>
    <a:accent6>
      <a:srgbClr val="B8A753"/>
    </a:accent6>
    <a:hlink>
      <a:srgbClr val="7DA7CB"/>
    </a:hlink>
    <a:folHlink>
      <a:srgbClr val="86787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6729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Gill Sans MT</vt:lpstr>
      <vt:lpstr>Times</vt:lpstr>
      <vt:lpstr>Wingdings</vt:lpstr>
      <vt:lpstr>Wingdings 2</vt:lpstr>
      <vt:lpstr>Dividend</vt:lpstr>
      <vt:lpstr>2_Title with photo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FINANCIALS  –  QUARTER ENDED APRIL, 2020</dc:title>
  <dc:creator>Karen D. Krohn</dc:creator>
  <cp:lastModifiedBy>Ellen A. Robinson</cp:lastModifiedBy>
  <cp:revision>375</cp:revision>
  <cp:lastPrinted>2022-08-17T22:08:39Z</cp:lastPrinted>
  <dcterms:created xsi:type="dcterms:W3CDTF">2020-04-29T21:37:31Z</dcterms:created>
  <dcterms:modified xsi:type="dcterms:W3CDTF">2022-10-03T16:53:15Z</dcterms:modified>
</cp:coreProperties>
</file>